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61" r:id="rId4"/>
    <p:sldId id="262" r:id="rId5"/>
    <p:sldId id="263" r:id="rId6"/>
    <p:sldId id="265" r:id="rId7"/>
    <p:sldId id="268" r:id="rId8"/>
    <p:sldId id="269" r:id="rId9"/>
    <p:sldId id="272" r:id="rId10"/>
    <p:sldId id="274" r:id="rId11"/>
    <p:sldId id="273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9">
          <p15:clr>
            <a:srgbClr val="A4A3A4"/>
          </p15:clr>
        </p15:guide>
        <p15:guide id="2" pos="2896">
          <p15:clr>
            <a:srgbClr val="A4A3A4"/>
          </p15:clr>
        </p15:guide>
        <p15:guide id="3" pos="2706">
          <p15:clr>
            <a:srgbClr val="A4A3A4"/>
          </p15:clr>
        </p15:guide>
        <p15:guide id="4" pos="5121">
          <p15:clr>
            <a:srgbClr val="A4A3A4"/>
          </p15:clr>
        </p15:guide>
        <p15:guide id="5" pos="136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SUNG" initials="S" lastIdx="5" clrIdx="0">
    <p:extLst/>
  </p:cmAuthor>
  <p:cmAuthor id="2" name="Alexandre Lourenço" initials="AL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/>
    <p:restoredTop sz="95246" autoAdjust="0"/>
  </p:normalViewPr>
  <p:slideViewPr>
    <p:cSldViewPr snapToGrid="0" snapToObjects="1" showGuides="1">
      <p:cViewPr varScale="1">
        <p:scale>
          <a:sx n="92" d="100"/>
          <a:sy n="92" d="100"/>
        </p:scale>
        <p:origin x="1656" y="184"/>
      </p:cViewPr>
      <p:guideLst>
        <p:guide orient="horz" pos="3659"/>
        <p:guide pos="2896"/>
        <p:guide pos="2706"/>
        <p:guide pos="5121"/>
        <p:guide pos="136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commentAuthors" Target="commentAuthor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1B85A-710D-7F41-B733-2E04C51135DD}" type="datetimeFigureOut">
              <a:rPr lang="en-US" smtClean="0"/>
              <a:t>12/17/16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FC0E6-637D-4C4A-A08D-B12A77196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18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AF42E-DE4E-4B29-BF12-D73391001997}" type="slidenum">
              <a:rPr lang="en-US">
                <a:solidFill>
                  <a:prstClr val="black"/>
                </a:solidFill>
                <a:latin typeface="Calibri"/>
              </a:rPr>
              <a:pPr/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357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http://</a:t>
            </a:r>
            <a:r>
              <a:rPr lang="en-GB" dirty="0" err="1" smtClean="0"/>
              <a:t>www.bmgf.gv.at</a:t>
            </a:r>
            <a:r>
              <a:rPr lang="en-GB" dirty="0" smtClean="0"/>
              <a:t>/home/Gesundheit/</a:t>
            </a:r>
            <a:r>
              <a:rPr lang="en-GB" dirty="0" err="1" smtClean="0"/>
              <a:t>Krankenanstalten</a:t>
            </a:r>
            <a:r>
              <a:rPr lang="en-GB" dirty="0" smtClean="0"/>
              <a:t>/LKF_Modell_2017/</a:t>
            </a:r>
            <a:r>
              <a:rPr lang="en-GB" dirty="0" err="1" smtClean="0"/>
              <a:t>Aenderungen_und_Systembeschreibung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FFC0E6-637D-4C4A-A08D-B12A77196A1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354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/>
              <a:t>. The purpose of the 72-hour limit is to weed out the less resource-demanding acute patients and the elective surgical intensive recovery process,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FFC0E6-637D-4C4A-A08D-B12A77196A1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276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FFC0E6-637D-4C4A-A08D-B12A77196A1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327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1" y="2733709"/>
            <a:ext cx="6108101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Master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334694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4711617"/>
            <a:ext cx="7210394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0242" y="609598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39" y="5169584"/>
            <a:ext cx="7210397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11310"/>
            <a:ext cx="865613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66234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11616"/>
            <a:ext cx="865613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632092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92" y="609599"/>
            <a:ext cx="6539158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sz="7200" dirty="0">
                <a:solidFill>
                  <a:prstClr val="white"/>
                </a:solidFill>
                <a:effectLst/>
                <a:latin typeface="Trebuchet MS"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7200" dirty="0">
                <a:solidFill>
                  <a:prstClr val="white"/>
                </a:solidFill>
                <a:effectLst/>
                <a:latin typeface="Trebuchet M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3767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39" y="4711616"/>
            <a:ext cx="7210397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0" y="5300150"/>
            <a:ext cx="7210397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224600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0241" y="3022674"/>
            <a:ext cx="2287277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59103" y="3022674"/>
            <a:ext cx="229743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18117" y="2336873"/>
            <a:ext cx="23025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418117" y="3022674"/>
            <a:ext cx="2302519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349788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0239" y="4297503"/>
            <a:ext cx="228727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0239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0239" y="4873765"/>
            <a:ext cx="228727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58088" y="4873764"/>
            <a:ext cx="230047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23009" y="4297503"/>
            <a:ext cx="229762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423008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761574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375960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448782" y="2040420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7200777" y="5543428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6923" y="609597"/>
            <a:ext cx="805352" cy="435376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652503" cy="5326589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05344" y="5936188"/>
            <a:ext cx="2057400" cy="365125"/>
          </a:xfrm>
        </p:spPr>
        <p:txBody>
          <a:bodyPr/>
          <a:lstStyle/>
          <a:p>
            <a:fld id="{6178E61D-D431-422C-9764-11DAFE33AB63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95104" cy="365125"/>
          </a:xfrm>
        </p:spPr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3163" y="5398634"/>
            <a:ext cx="865613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7324108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 bwMode="auto">
          <a:xfrm>
            <a:off x="6553200" y="6383338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7D78B8C9-C054-5E48-9E96-56F7EEC2F143}" type="slidenum">
              <a:rPr lang="pt-PT" sz="1200" smtClean="0">
                <a:solidFill>
                  <a:srgbClr val="898989"/>
                </a:solidFill>
                <a:latin typeface="Calibri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PT" sz="1200" smtClean="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648072"/>
          </a:xfrm>
        </p:spPr>
        <p:txBody>
          <a:bodyPr/>
          <a:lstStyle>
            <a:lvl1pPr>
              <a:defRPr sz="3200"/>
            </a:lvl1pPr>
          </a:lstStyle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1371600" y="391358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pt-P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4E94B-AB99-C349-9A9B-602E5A2105E6}" type="slidenum">
              <a:rPr lang="pt-PT">
                <a:solidFill>
                  <a:prstClr val="white">
                    <a:tint val="75000"/>
                  </a:prstClr>
                </a:solidFill>
                <a:latin typeface="Trebuchet MS"/>
              </a:rPr>
              <a:pPr>
                <a:defRPr/>
              </a:pPr>
              <a:t>‹#›</a:t>
            </a:fld>
            <a:endParaRPr lang="pt-PT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0111581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squema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/>
          <p:cNvSpPr txBox="1">
            <a:spLocks noChangeArrowheads="1"/>
          </p:cNvSpPr>
          <p:nvPr userDrawn="1"/>
        </p:nvSpPr>
        <p:spPr bwMode="auto">
          <a:xfrm>
            <a:off x="3643314" y="6391280"/>
            <a:ext cx="18918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5" tIns="45718" rIns="91435" bIns="45718">
            <a:prstTxWarp prst="textNoShape">
              <a:avLst/>
            </a:prstTxWarp>
            <a:spAutoFit/>
          </a:bodyPr>
          <a:lstStyle/>
          <a:p>
            <a:r>
              <a:rPr lang="pt-PT" sz="1200">
                <a:solidFill>
                  <a:srgbClr val="033D61"/>
                </a:solidFill>
                <a:latin typeface="Arial Narrow" charset="0"/>
              </a:rPr>
              <a:t>alourenco@acss.min-saude.pt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 defTabSz="914353" rtl="0" eaLnBrk="1" latinLnBrk="0" hangingPunct="1">
              <a:spcBef>
                <a:spcPct val="0"/>
              </a:spcBef>
              <a:buNone/>
              <a:defRPr lang="pt-PT" sz="2800" b="1" i="1" kern="1200" dirty="0" smtClean="0">
                <a:solidFill>
                  <a:schemeClr val="bg1"/>
                </a:solidFill>
                <a:effectLst/>
                <a:latin typeface="Arial Narrow" pitchFamily="34" charset="0"/>
                <a:ea typeface="+mj-ea"/>
                <a:cs typeface="+mj-cs"/>
              </a:defRPr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lIns="91435" tIns="45718" rIns="91435" bIns="45718"/>
          <a:lstStyle>
            <a:lvl1pPr>
              <a:defRPr/>
            </a:lvl1pPr>
          </a:lstStyle>
          <a:p>
            <a:fld id="{BA5A4E49-E5D1-3346-83CE-03BAEFA651F8}" type="datetime1">
              <a:rPr lang="pt-PT"/>
              <a:pPr/>
              <a:t>17/12/16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3124201" y="6356355"/>
            <a:ext cx="2895600" cy="365125"/>
          </a:xfrm>
          <a:prstGeom prst="rect">
            <a:avLst/>
          </a:prstGeom>
        </p:spPr>
        <p:txBody>
          <a:bodyPr lIns="91435" tIns="45718" rIns="91435" bIns="45718"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0BCF2-12CD-EB47-8D61-A14365727095}" type="slidenum">
              <a:rPr lang="pt-PT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339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35739"/>
            <a:ext cx="7828359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135739"/>
            <a:ext cx="1202248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236917"/>
            <a:ext cx="7828359" cy="81718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0" y="236917"/>
            <a:ext cx="1202248" cy="8171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641" y="267683"/>
            <a:ext cx="7210396" cy="67211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t-PT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Master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241" y="1538542"/>
            <a:ext cx="7210396" cy="4397647"/>
          </a:xfrm>
        </p:spPr>
        <p:txBody>
          <a:bodyPr/>
          <a:lstStyle/>
          <a:p>
            <a:pPr lvl="0"/>
            <a:r>
              <a:rPr lang="pt-PT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Master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07687" y="267683"/>
            <a:ext cx="865613" cy="672117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92131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69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2" y="4232172"/>
            <a:ext cx="7210395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7092" y="2869896"/>
            <a:ext cx="865613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14594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240" y="2336873"/>
            <a:ext cx="3523769" cy="3599316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5592" y="2336873"/>
            <a:ext cx="3525044" cy="3599316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7696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753230"/>
            <a:ext cx="7210397" cy="1080937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763" y="2336874"/>
            <a:ext cx="3354245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42" y="3030009"/>
            <a:ext cx="3523766" cy="2906179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5593" y="3030009"/>
            <a:ext cx="3525044" cy="2906179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17598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639685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48631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4206252" cy="3599313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1" y="2336873"/>
            <a:ext cx="2842559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6549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3" y="753228"/>
            <a:ext cx="7210393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51250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2336874"/>
            <a:ext cx="2907192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81421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21" Type="http://schemas.openxmlformats.org/officeDocument/2006/relationships/hyperlink" Target="mailto:alexandre.lourenco@icloud.com" TargetMode="External"/><Relationship Id="rId22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0241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1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3236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12/17/16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241" y="5936189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7092" y="753228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  <a:latin typeface="Trebuchet MS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61341" y="6611779"/>
            <a:ext cx="16621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800" dirty="0">
                <a:solidFill>
                  <a:prstClr val="white"/>
                </a:solidFill>
                <a:latin typeface="Trebuchet MS"/>
                <a:hlinkClick r:id="rId21"/>
              </a:rPr>
              <a:t>alexandre.lourenco@icloud.com</a:t>
            </a:r>
            <a:r>
              <a:rPr lang="en-GB" sz="800" dirty="0">
                <a:solidFill>
                  <a:prstClr val="white"/>
                </a:solidFill>
                <a:latin typeface="Trebuchet MS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04379" y="3915880"/>
            <a:ext cx="530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prstClr val="white"/>
                </a:solidFill>
                <a:latin typeface="Trebuchet MS"/>
              </a:rPr>
              <a:t>1,8x</a:t>
            </a:r>
          </a:p>
        </p:txBody>
      </p:sp>
      <p:pic>
        <p:nvPicPr>
          <p:cNvPr id="9" name="Picture 8" descr="WHO-EURO-EN-C"/>
          <p:cNvPicPr/>
          <p:nvPr userDrawn="1"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197167" y="6213178"/>
            <a:ext cx="1434465" cy="614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78041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9" r:id="rId18"/>
    <p:sldLayoutId id="2147483684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cforum.biomedcentral.com/articles/10.1186/cc11140" TargetMode="External"/><Relationship Id="rId4" Type="http://schemas.openxmlformats.org/officeDocument/2006/relationships/hyperlink" Target="http://s3.amazonaws.com/academia.edu.documents/44661586/s00134-015-3678-4.pdf?AWSAccessKeyId=AKIAJ56TQJRTWSMTNPEA&amp;Expires=1481952831&amp;Signature=2fozxVQnmcgdz9zID5MCpkZndgA%3D&amp;response-content-disposition=inline%3B%20filename%3DComparing_intensive_c" TargetMode="External"/><Relationship Id="rId5" Type="http://schemas.openxmlformats.org/officeDocument/2006/relationships/hyperlink" Target="http://journals.plos.org/plosone/article/file?id=10.1371/journal.pone.0116949&amp;type=printable" TargetMode="External"/><Relationship Id="rId6" Type="http://schemas.openxmlformats.org/officeDocument/2006/relationships/hyperlink" Target="https://www.ncbi.nlm.nih.gov/pmc/articles/PMC3513618/pdf/hesr0047-2060.pdf" TargetMode="External"/><Relationship Id="rId7" Type="http://schemas.openxmlformats.org/officeDocument/2006/relationships/hyperlink" Target="NULL" TargetMode="External"/><Relationship Id="rId8" Type="http://schemas.openxmlformats.org/officeDocument/2006/relationships/hyperlink" Target="NULL" TargetMode="External"/><Relationship Id="rId9" Type="http://schemas.openxmlformats.org/officeDocument/2006/relationships/hyperlink" Target="NULL" TargetMode="External"/><Relationship Id="rId10" Type="http://schemas.openxmlformats.org/officeDocument/2006/relationships/hyperlink" Target="http://annalsofintensivecare.springeropen.com/articles/10.1186/2110-5820-3-37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ncbi.nlm.nih.gov/pmc/articles/PMC3551445/pdf/nihms433772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740" y="2733709"/>
            <a:ext cx="6510603" cy="1373070"/>
          </a:xfrm>
        </p:spPr>
        <p:txBody>
          <a:bodyPr/>
          <a:lstStyle/>
          <a:p>
            <a:r>
              <a:rPr lang="en-US" sz="2800" b="1" dirty="0">
                <a:solidFill>
                  <a:schemeClr val="tx1"/>
                </a:solidFill>
              </a:rPr>
              <a:t>How is intensive care reimbursed?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400" b="1" i="1" dirty="0" smtClean="0">
                <a:solidFill>
                  <a:schemeClr val="tx1"/>
                </a:solidFill>
              </a:rPr>
              <a:t>Country experiences</a:t>
            </a:r>
            <a:endParaRPr lang="en-GB" sz="2800" b="1" i="1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PT" sz="2400" dirty="0" smtClean="0"/>
              <a:t>Alexandre Lourenço &amp; </a:t>
            </a:r>
            <a:r>
              <a:rPr lang="en-GB" sz="2400" dirty="0" smtClean="0"/>
              <a:t>Triin Habicht</a:t>
            </a:r>
          </a:p>
          <a:p>
            <a:r>
              <a:rPr lang="en-GB" sz="1800" dirty="0" smtClean="0"/>
              <a:t>WHO Consultants</a:t>
            </a:r>
          </a:p>
          <a:p>
            <a:r>
              <a:rPr lang="en-GB" sz="1800" dirty="0" smtClean="0"/>
              <a:t>19 December 2016</a:t>
            </a:r>
            <a:endParaRPr lang="pt-PT" sz="1800" dirty="0" smtClean="0"/>
          </a:p>
        </p:txBody>
      </p:sp>
    </p:spTree>
    <p:extLst>
      <p:ext uri="{BB962C8B-B14F-4D97-AF65-F5344CB8AC3E}">
        <p14:creationId xmlns:p14="http://schemas.microsoft.com/office/powerpoint/2010/main" val="158924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Portugal| </a:t>
            </a:r>
            <a:r>
              <a:rPr lang="en-GB" dirty="0"/>
              <a:t>Critical </a:t>
            </a:r>
            <a:r>
              <a:rPr lang="en-GB" dirty="0" smtClean="0"/>
              <a:t>care reimbursement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241" y="1538542"/>
            <a:ext cx="8093432" cy="4571313"/>
          </a:xfrm>
          <a:noFill/>
        </p:spPr>
        <p:txBody>
          <a:bodyPr/>
          <a:lstStyle/>
          <a:p>
            <a:r>
              <a:rPr lang="en-GB" u="sng" dirty="0" smtClean="0"/>
              <a:t>Three levels </a:t>
            </a:r>
            <a:r>
              <a:rPr lang="en-GB" dirty="0" smtClean="0"/>
              <a:t>of units (Level I </a:t>
            </a:r>
            <a:r>
              <a:rPr lang="en-US" dirty="0" smtClean="0"/>
              <a:t>correspond</a:t>
            </a:r>
            <a:r>
              <a:rPr lang="pt-PT" dirty="0" smtClean="0"/>
              <a:t> to </a:t>
            </a:r>
            <a:r>
              <a:rPr lang="en-GB" dirty="0" smtClean="0"/>
              <a:t>Intermediate care units)</a:t>
            </a:r>
            <a:r>
              <a:rPr lang="en-GB" dirty="0"/>
              <a:t> </a:t>
            </a:r>
            <a:r>
              <a:rPr lang="en-GB" dirty="0" smtClean="0"/>
              <a:t>characterized in:</a:t>
            </a:r>
          </a:p>
          <a:p>
            <a:pPr lvl="1"/>
            <a:r>
              <a:rPr lang="en-GB" dirty="0" smtClean="0"/>
              <a:t>Monovalent Units (i.e. coronary, cardiothoracic, burn centres) </a:t>
            </a:r>
          </a:p>
          <a:p>
            <a:pPr lvl="1"/>
            <a:r>
              <a:rPr lang="en-GB" dirty="0" smtClean="0"/>
              <a:t>Polyvalent Units</a:t>
            </a:r>
            <a:r>
              <a:rPr lang="en-GB" dirty="0"/>
              <a:t> </a:t>
            </a:r>
            <a:r>
              <a:rPr lang="en-GB" dirty="0" smtClean="0"/>
              <a:t>(i.e. paediatric, adults)</a:t>
            </a:r>
          </a:p>
          <a:p>
            <a:pPr lvl="1"/>
            <a:endParaRPr lang="en-GB" dirty="0" smtClean="0"/>
          </a:p>
          <a:p>
            <a:r>
              <a:rPr lang="en-GB" u="sng" dirty="0" smtClean="0"/>
              <a:t>Inpatient case-mix </a:t>
            </a:r>
            <a:r>
              <a:rPr lang="en-GB" dirty="0" smtClean="0"/>
              <a:t>based on the weights resulted from a DRG </a:t>
            </a:r>
            <a:r>
              <a:rPr lang="en-GB" dirty="0"/>
              <a:t>model based on </a:t>
            </a:r>
            <a:r>
              <a:rPr lang="en-GB" dirty="0" smtClean="0"/>
              <a:t>ICD-10 </a:t>
            </a:r>
          </a:p>
          <a:p>
            <a:r>
              <a:rPr lang="en-GB" u="sng" dirty="0" smtClean="0"/>
              <a:t>Chronic ventilated patients </a:t>
            </a:r>
            <a:r>
              <a:rPr lang="en-GB" dirty="0" smtClean="0"/>
              <a:t>are reimbursed according to a per diem scheme</a:t>
            </a:r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970144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UK| </a:t>
            </a:r>
            <a:r>
              <a:rPr lang="en-GB" dirty="0"/>
              <a:t>Critical care reimbursement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641" y="1343892"/>
            <a:ext cx="8305867" cy="495992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Each </a:t>
            </a:r>
            <a:r>
              <a:rPr lang="en-US" dirty="0"/>
              <a:t>patient </a:t>
            </a:r>
            <a:r>
              <a:rPr lang="en-US" dirty="0" smtClean="0"/>
              <a:t>has an </a:t>
            </a:r>
            <a:r>
              <a:rPr lang="en-US" u="sng" dirty="0" smtClean="0"/>
              <a:t>admission</a:t>
            </a:r>
            <a:r>
              <a:rPr lang="en-US" dirty="0" smtClean="0"/>
              <a:t> healthcare </a:t>
            </a:r>
            <a:r>
              <a:rPr lang="en-US" dirty="0"/>
              <a:t>resource groups </a:t>
            </a:r>
            <a:r>
              <a:rPr lang="en-US" u="sng" dirty="0" smtClean="0"/>
              <a:t>(HRG)</a:t>
            </a:r>
            <a:r>
              <a:rPr lang="en-US" dirty="0" smtClean="0"/>
              <a:t> based on </a:t>
            </a:r>
            <a:r>
              <a:rPr lang="en-US" dirty="0"/>
              <a:t>organ </a:t>
            </a:r>
            <a:r>
              <a:rPr lang="en-US" dirty="0" smtClean="0"/>
              <a:t>support </a:t>
            </a:r>
            <a:r>
              <a:rPr lang="et-EE" dirty="0" smtClean="0"/>
              <a:t>+ </a:t>
            </a:r>
            <a:r>
              <a:rPr lang="en-US" u="sng" dirty="0"/>
              <a:t>s</a:t>
            </a:r>
            <a:r>
              <a:rPr lang="en-US" u="sng" dirty="0" smtClean="0"/>
              <a:t>eparately</a:t>
            </a:r>
            <a:r>
              <a:rPr lang="en-US" dirty="0" smtClean="0"/>
              <a:t> derived </a:t>
            </a:r>
            <a:r>
              <a:rPr lang="en-US" u="sng" dirty="0"/>
              <a:t>critical care HRG </a:t>
            </a:r>
          </a:p>
          <a:p>
            <a:r>
              <a:rPr lang="en-US" dirty="0" smtClean="0"/>
              <a:t>Each </a:t>
            </a:r>
            <a:r>
              <a:rPr lang="en-US" dirty="0"/>
              <a:t>critical care admission episode (spell) has a critical care </a:t>
            </a:r>
            <a:r>
              <a:rPr lang="en-US" u="sng" dirty="0"/>
              <a:t>minimum data set </a:t>
            </a:r>
            <a:endParaRPr lang="en-US" u="sng" dirty="0" smtClean="0"/>
          </a:p>
          <a:p>
            <a:r>
              <a:rPr lang="en-US" dirty="0" smtClean="0"/>
              <a:t>HRG calculated </a:t>
            </a:r>
            <a:r>
              <a:rPr lang="en-US" dirty="0"/>
              <a:t>on the basis of the </a:t>
            </a:r>
            <a:r>
              <a:rPr lang="en-US" u="sng" dirty="0"/>
              <a:t>total number of organs supported</a:t>
            </a:r>
            <a:r>
              <a:rPr lang="en-US" dirty="0"/>
              <a:t> during the patients </a:t>
            </a:r>
            <a:r>
              <a:rPr lang="en-US" dirty="0" smtClean="0"/>
              <a:t>stay</a:t>
            </a:r>
          </a:p>
          <a:p>
            <a:pPr lvl="1"/>
            <a:r>
              <a:rPr lang="en-US" dirty="0" smtClean="0"/>
              <a:t>This provides </a:t>
            </a:r>
            <a:r>
              <a:rPr lang="en-US" dirty="0"/>
              <a:t>a day rate, which is multiplied by the duration of the spell to </a:t>
            </a:r>
            <a:r>
              <a:rPr lang="en-US" dirty="0" smtClean="0"/>
              <a:t>calculate </a:t>
            </a:r>
            <a:r>
              <a:rPr lang="en-US" dirty="0"/>
              <a:t>a total cost/reimbursement for the </a:t>
            </a:r>
            <a:r>
              <a:rPr lang="en-US" dirty="0" smtClean="0"/>
              <a:t>episode</a:t>
            </a:r>
            <a:endParaRPr lang="en-US" dirty="0"/>
          </a:p>
          <a:p>
            <a:r>
              <a:rPr lang="en-GB" u="sng" dirty="0" smtClean="0"/>
              <a:t>Tariffs set locally </a:t>
            </a:r>
            <a:r>
              <a:rPr lang="en-GB" dirty="0" smtClean="0"/>
              <a:t>using national reference as an benchmark</a:t>
            </a:r>
          </a:p>
          <a:p>
            <a:r>
              <a:rPr lang="en-GB" dirty="0"/>
              <a:t>There is </a:t>
            </a:r>
            <a:r>
              <a:rPr lang="en-GB" u="sng" dirty="0"/>
              <a:t>no difference </a:t>
            </a:r>
            <a:r>
              <a:rPr lang="en-GB" dirty="0"/>
              <a:t>in the reimbursement between larger and smaller units, medical versus surgical units, or teaching versus nonteaching </a:t>
            </a:r>
            <a:r>
              <a:rPr lang="en-GB" dirty="0" smtClean="0"/>
              <a:t>hospitals</a:t>
            </a:r>
          </a:p>
          <a:p>
            <a:r>
              <a:rPr lang="en-GB" u="sng" dirty="0" smtClean="0"/>
              <a:t>Some </a:t>
            </a:r>
            <a:r>
              <a:rPr lang="en-GB" u="sng" dirty="0"/>
              <a:t>treatments</a:t>
            </a:r>
            <a:r>
              <a:rPr lang="en-GB" dirty="0"/>
              <a:t>, such as haematological drugs, are excluded from the payment </a:t>
            </a:r>
            <a:r>
              <a:rPr lang="en-GB" dirty="0" smtClean="0"/>
              <a:t>and </a:t>
            </a:r>
            <a:r>
              <a:rPr lang="en-GB" u="sng" dirty="0"/>
              <a:t>reimbursed </a:t>
            </a:r>
            <a:r>
              <a:rPr lang="en-GB" u="sng" dirty="0" smtClean="0"/>
              <a:t>separately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0438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599"/>
            <a:ext cx="8714509" cy="4959928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AutoNum type="arabicPeriod"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International 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comparisons of intensive care: informing outcomes and improving standards (2012): </a:t>
            </a:r>
            <a:r>
              <a:rPr lang="en-US" dirty="0">
                <a:latin typeface="Calibri" charset="0"/>
                <a:ea typeface="Calibri" charset="0"/>
                <a:cs typeface="Calibri" charset="0"/>
                <a:hlinkClick r:id="rId2"/>
              </a:rPr>
              <a:t>https://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hlinkClick r:id="rId2"/>
              </a:rPr>
              <a:t>www.ncbi.nlm.nih.gov/pmc/articles/PMC3551445/pdf/nihms433772.pdf</a:t>
            </a:r>
            <a:endParaRPr lang="en-US" dirty="0" smtClean="0">
              <a:latin typeface="Calibri" charset="0"/>
              <a:ea typeface="Calibri" charset="0"/>
              <a:cs typeface="Calibri" charset="0"/>
            </a:endParaRPr>
          </a:p>
          <a:p>
            <a:pPr marL="457200" indent="-457200">
              <a:buAutoNum type="arabicPeriod"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Clinical 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review: International comparisons in critical care - lessons learned (2012): </a:t>
            </a:r>
            <a:r>
              <a:rPr lang="en-US" dirty="0">
                <a:latin typeface="Calibri" charset="0"/>
                <a:ea typeface="Calibri" charset="0"/>
                <a:cs typeface="Calibri" charset="0"/>
                <a:hlinkClick r:id="rId3"/>
              </a:rPr>
              <a:t>http://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hlinkClick r:id="rId3"/>
              </a:rPr>
              <a:t>ccforum.biomedcentral.com/articles/10.1186/cc11140</a:t>
            </a:r>
            <a:endParaRPr lang="en-US" dirty="0">
              <a:latin typeface="Calibri" charset="0"/>
              <a:ea typeface="Calibri" charset="0"/>
              <a:cs typeface="Calibri" charset="0"/>
            </a:endParaRPr>
          </a:p>
          <a:p>
            <a:pPr marL="457200" indent="-457200">
              <a:buAutoNum type="arabicPeriod"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Comparing intensive care units by size or level (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2015): </a:t>
            </a:r>
            <a:r>
              <a:rPr lang="en-US" dirty="0">
                <a:latin typeface="Calibri" charset="0"/>
                <a:ea typeface="Calibri" charset="0"/>
                <a:cs typeface="Calibri" charset="0"/>
                <a:hlinkClick r:id="rId4"/>
              </a:rPr>
              <a:t>http://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hlinkClick r:id="rId4"/>
              </a:rPr>
              <a:t>s3.amazonaws.com/academia.edu.documents/44661586/s00134-015-3678-4.pdf?AWSAccessKeyId=AKIAJ56TQJRTWSMTNPEA&amp;Expires=1481952831&amp;Signature=2fozxVQnmcgdz9zID5MCpkZndgA%3D&amp;response-content-disposition=inline%3B%20filename%3DComparing_intensive_care_units_by_size_o.pdf</a:t>
            </a:r>
            <a:endParaRPr lang="en-US" dirty="0">
              <a:latin typeface="Calibri" charset="0"/>
              <a:ea typeface="Calibri" charset="0"/>
              <a:cs typeface="Calibri" charset="0"/>
            </a:endParaRPr>
          </a:p>
          <a:p>
            <a:pPr marL="457200" indent="-457200">
              <a:buAutoNum type="arabicPeriod"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Intensive 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care unit capacity in low-income countries: a systematic review (2015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): 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hlinkClick r:id="rId5"/>
              </a:rPr>
              <a:t>http</a:t>
            </a:r>
            <a:r>
              <a:rPr lang="en-US" dirty="0">
                <a:latin typeface="Calibri" charset="0"/>
                <a:ea typeface="Calibri" charset="0"/>
                <a:cs typeface="Calibri" charset="0"/>
                <a:hlinkClick r:id="rId5"/>
              </a:rPr>
              <a:t>://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hlinkClick r:id="rId5"/>
              </a:rPr>
              <a:t>journals.plos.org/plosone/article/file?id=10.1371/journal.pone.0116949&amp;type=printable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 marL="457200" indent="-457200">
              <a:buAutoNum type="arabicPeriod"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Hospital-level 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variation in the use of intensive care (2012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): 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hlinkClick r:id="rId6"/>
              </a:rPr>
              <a:t>https</a:t>
            </a:r>
            <a:r>
              <a:rPr lang="en-US" dirty="0">
                <a:latin typeface="Calibri" charset="0"/>
                <a:ea typeface="Calibri" charset="0"/>
                <a:cs typeface="Calibri" charset="0"/>
                <a:hlinkClick r:id="rId6"/>
              </a:rPr>
              <a:t>://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hlinkClick r:id="rId6"/>
              </a:rPr>
              <a:t>www.ncbi.nlm.nih.gov/pmc/articles/PMC3513618/pdf/hesr0047-2060.pdf</a:t>
            </a:r>
            <a:endParaRPr lang="en-US" dirty="0" smtClean="0">
              <a:latin typeface="Calibri" charset="0"/>
              <a:ea typeface="Calibri" charset="0"/>
              <a:cs typeface="Calibri" charset="0"/>
            </a:endParaRPr>
          </a:p>
          <a:p>
            <a:pPr marL="457200" indent="-457200">
              <a:buAutoNum type="arabicPeriod"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International 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comparisons of intensive care: understanding the 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differences: 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hlinkClick r:id="rId7" invalidUrl="http://eknygos.lsmuni.lt/springer/489/Part 19/5 item.pdf"/>
              </a:rPr>
              <a:t>http</a:t>
            </a:r>
            <a:r>
              <a:rPr lang="en-US" dirty="0">
                <a:latin typeface="Calibri" charset="0"/>
                <a:ea typeface="Calibri" charset="0"/>
                <a:cs typeface="Calibri" charset="0"/>
                <a:hlinkClick r:id="rId8" invalidUrl="http://eknygos.lsmuni.lt/springer/489/Part 19/5 item.pdf"/>
              </a:rPr>
              <a:t>://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hlinkClick r:id="rId9" invalidUrl="http://eknygos.lsmuni.lt/springer/489/Part 19/5 item.pdf"/>
              </a:rPr>
              <a:t>eknygos.lsmuni.lt/springer/489/Part%2019/5%20item.pdf</a:t>
            </a:r>
            <a:endParaRPr lang="en-US" dirty="0" smtClean="0">
              <a:latin typeface="Calibri" charset="0"/>
              <a:ea typeface="Calibri" charset="0"/>
              <a:cs typeface="Calibri" charset="0"/>
            </a:endParaRPr>
          </a:p>
          <a:p>
            <a:pPr marL="457200" indent="-457200">
              <a:buAutoNum type="arabicPeriod"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Book 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(2012): </a:t>
            </a:r>
            <a:r>
              <a:rPr lang="en-US" dirty="0" err="1">
                <a:latin typeface="Calibri" charset="0"/>
                <a:ea typeface="Calibri" charset="0"/>
                <a:cs typeface="Calibri" charset="0"/>
              </a:rPr>
              <a:t>Organisation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 and management of intensive care: a prospective study in 12 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European countries.</a:t>
            </a:r>
          </a:p>
          <a:p>
            <a:pPr marL="457200" indent="-457200">
              <a:buAutoNum type="arabicPeriod"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How 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is intensive care reimbursed? A review of eight European countries (2013): </a:t>
            </a:r>
            <a:r>
              <a:rPr lang="en-US" dirty="0">
                <a:latin typeface="Calibri" charset="0"/>
                <a:ea typeface="Calibri" charset="0"/>
                <a:cs typeface="Calibri" charset="0"/>
                <a:hlinkClick r:id="rId10"/>
              </a:rPr>
              <a:t>http://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hlinkClick r:id="rId10"/>
              </a:rPr>
              <a:t>annalsofintensivecare.springeropen.com/articles/10.1186/2110-5820-3-37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endParaRPr lang="en-US" dirty="0">
              <a:latin typeface="Calibri" charset="0"/>
              <a:ea typeface="Calibri" charset="0"/>
              <a:cs typeface="Calibri" charset="0"/>
            </a:endParaRPr>
          </a:p>
          <a:p>
            <a:pPr marL="457200" indent="-45720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02575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Intensive care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241" y="1538542"/>
            <a:ext cx="7733214" cy="4397647"/>
          </a:xfrm>
        </p:spPr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US" dirty="0" smtClean="0"/>
              <a:t>ntensive </a:t>
            </a:r>
            <a:r>
              <a:rPr lang="en-US" dirty="0"/>
              <a:t>care units (ICUs) are considered to be the </a:t>
            </a:r>
            <a:r>
              <a:rPr lang="en-US" u="sng" dirty="0"/>
              <a:t>most expensive departmental structures </a:t>
            </a:r>
            <a:r>
              <a:rPr lang="en-US" dirty="0"/>
              <a:t>in </a:t>
            </a:r>
            <a:r>
              <a:rPr lang="en-US" dirty="0" smtClean="0"/>
              <a:t>hospitals:</a:t>
            </a:r>
          </a:p>
          <a:p>
            <a:pPr lvl="1"/>
            <a:r>
              <a:rPr lang="en-US" dirty="0"/>
              <a:t>High costs of personnel, complex procedures and expensive medical devices, equipment, and infrastructure </a:t>
            </a:r>
            <a:endParaRPr lang="en-GB" dirty="0"/>
          </a:p>
          <a:p>
            <a:r>
              <a:rPr lang="en-GB" u="sng" dirty="0" smtClean="0"/>
              <a:t>Licencing and infrastructure needs assessment </a:t>
            </a:r>
            <a:r>
              <a:rPr lang="en-GB" dirty="0" smtClean="0"/>
              <a:t>is essential to assure quality and contain unnecessary costs</a:t>
            </a:r>
          </a:p>
          <a:p>
            <a:r>
              <a:rPr lang="en-GB" u="sng" dirty="0" smtClean="0"/>
              <a:t>Reimbursement schemes </a:t>
            </a:r>
            <a:r>
              <a:rPr lang="en-GB" dirty="0" smtClean="0"/>
              <a:t>in intensive care are more </a:t>
            </a:r>
            <a:r>
              <a:rPr lang="en-GB" u="sng" dirty="0" smtClean="0"/>
              <a:t>complex</a:t>
            </a:r>
            <a:r>
              <a:rPr lang="en-GB" dirty="0" smtClean="0"/>
              <a:t> than </a:t>
            </a:r>
            <a:r>
              <a:rPr lang="en-GB" dirty="0"/>
              <a:t>in </a:t>
            </a:r>
            <a:r>
              <a:rPr lang="en-GB" dirty="0" smtClean="0"/>
              <a:t>other </a:t>
            </a:r>
            <a:r>
              <a:rPr lang="en-GB" dirty="0"/>
              <a:t>areas of healthcare, due to special procedures and high care </a:t>
            </a:r>
            <a:r>
              <a:rPr lang="en-GB" dirty="0" smtClean="0"/>
              <a:t>needs</a:t>
            </a:r>
            <a:endParaRPr lang="en-GB" dirty="0"/>
          </a:p>
          <a:p>
            <a:pPr lvl="1"/>
            <a:r>
              <a:rPr lang="en-GB" dirty="0"/>
              <a:t>The ICU reimbursement schemes </a:t>
            </a:r>
            <a:r>
              <a:rPr lang="en-GB" u="sng" dirty="0"/>
              <a:t>differ greatly</a:t>
            </a:r>
            <a:r>
              <a:rPr lang="en-GB" dirty="0"/>
              <a:t>, despite usually being based on DRG </a:t>
            </a:r>
            <a:r>
              <a:rPr lang="en-GB" dirty="0" smtClean="0"/>
              <a:t>models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1224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Intensive </a:t>
            </a:r>
            <a:r>
              <a:rPr lang="en-US" sz="2800" dirty="0"/>
              <a:t>care units in </a:t>
            </a:r>
            <a:r>
              <a:rPr lang="en-US" sz="2800" smtClean="0"/>
              <a:t>selected countries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935720"/>
              </p:ext>
            </p:extLst>
          </p:nvPr>
        </p:nvGraphicFramePr>
        <p:xfrm>
          <a:off x="219183" y="1910665"/>
          <a:ext cx="8693633" cy="4093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842"/>
                <a:gridCol w="871855"/>
                <a:gridCol w="2089709"/>
                <a:gridCol w="1487606"/>
                <a:gridCol w="1323833"/>
                <a:gridCol w="1596788"/>
              </a:tblGrid>
              <a:tr h="983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Country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Million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hospitals with ICUs 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ICU beds per 100,000 of population 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Pts. hospital/ Pts. ICUs </a:t>
                      </a:r>
                      <a:endParaRPr lang="en-US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Average cost of ICU bed per day in Euro </a:t>
                      </a:r>
                      <a:endParaRPr lang="en-US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</a:tr>
              <a:tr h="4323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Austria 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8.4 </a:t>
                      </a:r>
                      <a:endParaRPr lang="hr-H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132 </a:t>
                      </a:r>
                      <a:endParaRPr lang="is-I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 </a:t>
                      </a:r>
                      <a:endParaRPr lang="is-I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 smtClean="0"/>
                        <a:t>-</a:t>
                      </a:r>
                      <a:endParaRPr lang="mr-IN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2000a</a:t>
                      </a:r>
                      <a:endParaRPr lang="is-IS" sz="1600" dirty="0" smtClean="0"/>
                    </a:p>
                  </a:txBody>
                  <a:tcPr/>
                </a:tc>
              </a:tr>
              <a:tr h="4323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Denmark 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 </a:t>
                      </a:r>
                      <a:endParaRPr lang="nb-NO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endParaRPr lang="cs-CZ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7.5 </a:t>
                      </a:r>
                      <a:endParaRPr lang="nb-NO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3%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3302a</a:t>
                      </a:r>
                      <a:endParaRPr lang="fi-FI" sz="1600" dirty="0" smtClean="0"/>
                    </a:p>
                  </a:txBody>
                  <a:tcPr/>
                </a:tc>
              </a:tr>
              <a:tr h="4323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France 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  <a:endParaRPr lang="is-I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11.2</a:t>
                      </a:r>
                      <a:endParaRPr lang="nb-NO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pt-PT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600" dirty="0" smtClean="0"/>
                    </a:p>
                  </a:txBody>
                  <a:tcPr/>
                </a:tc>
              </a:tr>
              <a:tr h="4323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Germany 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 </a:t>
                      </a:r>
                      <a:endParaRPr lang="is-I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1260 </a:t>
                      </a:r>
                      <a:endParaRPr lang="tr-T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31.8 </a:t>
                      </a:r>
                      <a:endParaRPr lang="nb-NO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12%</a:t>
                      </a:r>
                      <a:endParaRPr lang="is-I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1092 </a:t>
                      </a:r>
                      <a:endParaRPr lang="is-IS" sz="1600" dirty="0" smtClean="0"/>
                    </a:p>
                  </a:txBody>
                  <a:tcPr/>
                </a:tc>
              </a:tr>
              <a:tr h="4323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Netherlands 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16.7 </a:t>
                      </a:r>
                      <a:endParaRPr lang="hr-H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 </a:t>
                      </a:r>
                      <a:endParaRPr lang="cs-CZ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9.3 </a:t>
                      </a:r>
                      <a:endParaRPr lang="hr-H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4% </a:t>
                      </a:r>
                      <a:endParaRPr lang="mr-IN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1290 </a:t>
                      </a:r>
                      <a:endParaRPr lang="is-IS" sz="1600" dirty="0" smtClean="0"/>
                    </a:p>
                  </a:txBody>
                  <a:tcPr/>
                </a:tc>
              </a:tr>
              <a:tr h="4323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 smtClean="0"/>
                        <a:t>10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dirty="0" smtClean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dirty="0" smtClean="0"/>
                        <a:t>6,7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600" dirty="0" smtClean="0"/>
                    </a:p>
                  </a:txBody>
                  <a:tcPr/>
                </a:tc>
              </a:tr>
              <a:tr h="4323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UK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 </a:t>
                      </a:r>
                      <a:endParaRPr lang="is-I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290 </a:t>
                      </a:r>
                      <a:endParaRPr lang="is-I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7.5 </a:t>
                      </a:r>
                      <a:endParaRPr lang="nb-NO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1% </a:t>
                      </a:r>
                      <a:endParaRPr lang="mr-IN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1500a </a:t>
                      </a:r>
                      <a:endParaRPr lang="is-I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646201" y="6381615"/>
            <a:ext cx="18902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dvTTe45e47d2" charset="0"/>
              </a:rPr>
              <a:t>a) for </a:t>
            </a:r>
            <a:r>
              <a:rPr lang="en-US" sz="1400" dirty="0">
                <a:solidFill>
                  <a:schemeClr val="bg1"/>
                </a:solidFill>
                <a:latin typeface="AdvTTe45e47d2" charset="0"/>
              </a:rPr>
              <a:t>category 3 ICUs.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380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Austria | Critical care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10" y="1330036"/>
            <a:ext cx="8672946" cy="502022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u="sng" dirty="0" smtClean="0"/>
              <a:t>Distinguishes</a:t>
            </a:r>
            <a:r>
              <a:rPr lang="en-US" dirty="0" smtClean="0"/>
              <a:t> between intermediate, coronary care, intensive care, </a:t>
            </a:r>
            <a:r>
              <a:rPr lang="en-US" dirty="0" err="1" smtClean="0"/>
              <a:t>neonatological</a:t>
            </a:r>
            <a:r>
              <a:rPr lang="en-US" dirty="0" smtClean="0"/>
              <a:t> and pediatric </a:t>
            </a:r>
            <a:r>
              <a:rPr lang="en-US" dirty="0"/>
              <a:t>intensive </a:t>
            </a:r>
            <a:r>
              <a:rPr lang="en-US" dirty="0" smtClean="0"/>
              <a:t>care units; and burn centers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Intensive </a:t>
            </a:r>
            <a:r>
              <a:rPr lang="en-US" dirty="0"/>
              <a:t>care units are separated into </a:t>
            </a:r>
            <a:r>
              <a:rPr lang="en-US" u="sng" dirty="0"/>
              <a:t>three </a:t>
            </a:r>
            <a:r>
              <a:rPr lang="en-US" u="sng" dirty="0" smtClean="0"/>
              <a:t>categories</a:t>
            </a:r>
            <a:r>
              <a:rPr lang="en-US" dirty="0" smtClean="0"/>
              <a:t>, </a:t>
            </a:r>
            <a:r>
              <a:rPr lang="en-US" dirty="0"/>
              <a:t>with category 3 ICUs </a:t>
            </a:r>
            <a:r>
              <a:rPr lang="en-US" dirty="0" smtClean="0"/>
              <a:t>considered </a:t>
            </a:r>
            <a:r>
              <a:rPr lang="en-US" dirty="0"/>
              <a:t>to provide care for the most severely ill </a:t>
            </a:r>
            <a:r>
              <a:rPr lang="en-US" dirty="0" smtClean="0"/>
              <a:t>patients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Classification </a:t>
            </a:r>
            <a:r>
              <a:rPr lang="en-US" dirty="0"/>
              <a:t>into the three categories is based on average </a:t>
            </a:r>
            <a:r>
              <a:rPr lang="en-US" dirty="0" smtClean="0"/>
              <a:t>TISS*-28 </a:t>
            </a:r>
            <a:r>
              <a:rPr lang="en-US" dirty="0"/>
              <a:t>score generated over a year by each unit, with only TISS-28 scores higher than 16 being accounted (category 1: TISS-28 &gt; 22; category 2: TISS-28 &gt; 27; category 3: TISS- 28 &gt; 32</a:t>
            </a:r>
            <a:r>
              <a:rPr lang="en-US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Every </a:t>
            </a:r>
            <a:r>
              <a:rPr lang="en-US" dirty="0"/>
              <a:t>ICU category also is defined by several </a:t>
            </a:r>
            <a:r>
              <a:rPr lang="en-US" u="sng" dirty="0"/>
              <a:t>quality criteria </a:t>
            </a:r>
            <a:r>
              <a:rPr lang="en-US" dirty="0"/>
              <a:t>that have to be </a:t>
            </a:r>
            <a:r>
              <a:rPr lang="en-US" dirty="0" smtClean="0"/>
              <a:t>fulfilled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minimal </a:t>
            </a:r>
            <a:r>
              <a:rPr lang="en-US" dirty="0"/>
              <a:t>number of beds (i.e., </a:t>
            </a:r>
            <a:r>
              <a:rPr lang="en-US" dirty="0" smtClean="0"/>
              <a:t>six for intensive care, 4 for intermediate care)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nurse </a:t>
            </a:r>
            <a:r>
              <a:rPr lang="en-US" dirty="0"/>
              <a:t>to patient </a:t>
            </a:r>
            <a:r>
              <a:rPr lang="en-US" dirty="0" smtClean="0"/>
              <a:t>ratio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level </a:t>
            </a:r>
            <a:r>
              <a:rPr lang="en-US" dirty="0"/>
              <a:t>of </a:t>
            </a:r>
            <a:r>
              <a:rPr lang="en-US" dirty="0" smtClean="0"/>
              <a:t>specialization </a:t>
            </a:r>
            <a:r>
              <a:rPr lang="en-US" dirty="0"/>
              <a:t>required for physicians in charge of the </a:t>
            </a:r>
            <a:r>
              <a:rPr lang="en-US" dirty="0" smtClean="0"/>
              <a:t>unit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coverage </a:t>
            </a:r>
            <a:r>
              <a:rPr lang="en-US" dirty="0"/>
              <a:t>during on-call </a:t>
            </a:r>
            <a:r>
              <a:rPr lang="en-US" dirty="0" smtClean="0"/>
              <a:t>hours</a:t>
            </a:r>
            <a:endParaRPr lang="en-US" dirty="0"/>
          </a:p>
          <a:p>
            <a:pPr>
              <a:lnSpc>
                <a:spcPct val="120000"/>
              </a:lnSpc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924164" y="6350265"/>
            <a:ext cx="4846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dvTT86d47313" charset="0"/>
              </a:rPr>
              <a:t>*Therapeutic </a:t>
            </a:r>
            <a:r>
              <a:rPr lang="en-US" dirty="0">
                <a:solidFill>
                  <a:schemeClr val="bg1"/>
                </a:solidFill>
                <a:latin typeface="AdvTT86d47313" charset="0"/>
              </a:rPr>
              <a:t>Intervention Scoring </a:t>
            </a:r>
            <a:r>
              <a:rPr lang="en-US" dirty="0" smtClean="0">
                <a:solidFill>
                  <a:schemeClr val="bg1"/>
                </a:solidFill>
                <a:latin typeface="AdvTT86d47313" charset="0"/>
              </a:rPr>
              <a:t>System (TISS)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72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Austria | Critical </a:t>
            </a:r>
            <a:r>
              <a:rPr lang="en-GB" dirty="0" smtClean="0"/>
              <a:t>care reimbursement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641" y="1468581"/>
            <a:ext cx="8541395" cy="5735781"/>
          </a:xfrm>
        </p:spPr>
        <p:txBody>
          <a:bodyPr/>
          <a:lstStyle/>
          <a:p>
            <a:r>
              <a:rPr lang="en-US" u="sng" dirty="0"/>
              <a:t>LKF system </a:t>
            </a:r>
            <a:r>
              <a:rPr lang="en-US" dirty="0" smtClean="0"/>
              <a:t>(modified DRG system)</a:t>
            </a:r>
          </a:p>
          <a:p>
            <a:pPr lvl="1"/>
            <a:r>
              <a:rPr lang="en-US" dirty="0"/>
              <a:t>combination of main diagnoses </a:t>
            </a:r>
            <a:r>
              <a:rPr lang="en-US" dirty="0" smtClean="0"/>
              <a:t>(ICD-10) and </a:t>
            </a:r>
            <a:r>
              <a:rPr lang="en-US" dirty="0"/>
              <a:t>individual medical procedures </a:t>
            </a:r>
            <a:endParaRPr lang="en-US" dirty="0" smtClean="0"/>
          </a:p>
          <a:p>
            <a:r>
              <a:rPr lang="en-US" dirty="0"/>
              <a:t>ICU </a:t>
            </a:r>
            <a:r>
              <a:rPr lang="en-US" dirty="0" smtClean="0"/>
              <a:t>patients </a:t>
            </a:r>
            <a:r>
              <a:rPr lang="en-US" u="sng" dirty="0"/>
              <a:t>extra reimbursement </a:t>
            </a:r>
            <a:r>
              <a:rPr lang="en-US" dirty="0"/>
              <a:t>is calculated per ICU day, which is increasing from </a:t>
            </a:r>
            <a:r>
              <a:rPr lang="en-US" dirty="0" smtClean="0"/>
              <a:t>category </a:t>
            </a:r>
            <a:r>
              <a:rPr lang="en-US" dirty="0"/>
              <a:t>1 to category </a:t>
            </a:r>
            <a:r>
              <a:rPr lang="en-US" dirty="0" smtClean="0"/>
              <a:t>3</a:t>
            </a:r>
          </a:p>
          <a:p>
            <a:r>
              <a:rPr lang="en-US" u="sng" dirty="0" smtClean="0"/>
              <a:t>Additional </a:t>
            </a:r>
            <a:r>
              <a:rPr lang="en-US" u="sng" dirty="0"/>
              <a:t>reimbursement </a:t>
            </a:r>
            <a:r>
              <a:rPr lang="en-US" dirty="0"/>
              <a:t>is generated for each defined medical procedure (e.g., bronchoscopy, ultrasound, specific antibody treatment) provided for the </a:t>
            </a:r>
            <a:r>
              <a:rPr lang="en-US" dirty="0" smtClean="0"/>
              <a:t>patients </a:t>
            </a:r>
          </a:p>
          <a:p>
            <a:r>
              <a:rPr lang="en-US" u="sng" dirty="0"/>
              <a:t>No differences </a:t>
            </a:r>
            <a:r>
              <a:rPr lang="en-US" dirty="0"/>
              <a:t>concerning reimbursement schemes by hospital types, but vary by provinces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1257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641" y="267683"/>
            <a:ext cx="7336050" cy="67211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Denmark| Critical care reimbursement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805" y="1506418"/>
            <a:ext cx="8846195" cy="502851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Patients ICU length of stay </a:t>
            </a:r>
            <a:r>
              <a:rPr lang="en-US" u="sng" dirty="0" smtClean="0"/>
              <a:t>less than 72 hours </a:t>
            </a:r>
            <a:r>
              <a:rPr lang="en-US" dirty="0" smtClean="0"/>
              <a:t>are reimbursed as a combination of a main diagnosis (ICD-10), secondary diagnoses, and procedures</a:t>
            </a:r>
          </a:p>
          <a:p>
            <a:pPr>
              <a:lnSpc>
                <a:spcPct val="120000"/>
              </a:lnSpc>
            </a:pPr>
            <a:r>
              <a:rPr lang="en-US" dirty="0"/>
              <a:t>Patients ICU length of stay </a:t>
            </a:r>
            <a:r>
              <a:rPr lang="en-US" u="sng" dirty="0" smtClean="0"/>
              <a:t>more than </a:t>
            </a:r>
            <a:r>
              <a:rPr lang="en-US" u="sng" dirty="0"/>
              <a:t>72 hours</a:t>
            </a:r>
            <a:r>
              <a:rPr lang="en-US" dirty="0"/>
              <a:t> </a:t>
            </a:r>
            <a:r>
              <a:rPr lang="en-US" dirty="0" smtClean="0"/>
              <a:t>are reimbursed according to the </a:t>
            </a:r>
            <a:r>
              <a:rPr lang="en-US" u="sng" dirty="0" smtClean="0"/>
              <a:t>Danish </a:t>
            </a:r>
            <a:r>
              <a:rPr lang="en-US" u="sng" dirty="0"/>
              <a:t>ICU-DRG system </a:t>
            </a:r>
            <a:endParaRPr lang="en-US" u="sng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four </a:t>
            </a:r>
            <a:r>
              <a:rPr lang="en-US" dirty="0"/>
              <a:t>groups </a:t>
            </a:r>
            <a:r>
              <a:rPr lang="en-US" dirty="0" smtClean="0"/>
              <a:t>reflecting progressive </a:t>
            </a:r>
            <a:r>
              <a:rPr lang="en-US" u="sng" dirty="0"/>
              <a:t>deterioration in organ </a:t>
            </a:r>
            <a:r>
              <a:rPr lang="en-US" u="sng" dirty="0" smtClean="0"/>
              <a:t>failure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ICU-DRG group I: Simple organ failure in one or two organs – Hospital length of stay 10 days (mean) 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ICU-DRG group II: Progressive severe organ failure in one organ – Hospital length of stay 12 days (mean) 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ICU-DRG group III: Progressive severe organ failure in two organs or more – Hospital length of stay</a:t>
            </a:r>
            <a:br>
              <a:rPr lang="en-US" dirty="0"/>
            </a:br>
            <a:r>
              <a:rPr lang="en-US" dirty="0"/>
              <a:t>14 days (mean)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ICU-DRG group IV: Severe multi organ failure – Hospital length of stay 17 days (mean) 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grouping </a:t>
            </a:r>
            <a:r>
              <a:rPr lang="en-US" dirty="0"/>
              <a:t>based on a combination of 42 intensive </a:t>
            </a:r>
            <a:r>
              <a:rPr lang="en-US" dirty="0" smtClean="0"/>
              <a:t>procedure-related </a:t>
            </a:r>
            <a:r>
              <a:rPr lang="en-US" dirty="0"/>
              <a:t>codes restricted with specific demands for the time interval of ICU length of stay and length of mechanical ventilation 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some </a:t>
            </a:r>
            <a:r>
              <a:rPr lang="en-US" dirty="0" smtClean="0"/>
              <a:t>exemptions, e.g. patient receiving very high cost medicines</a:t>
            </a:r>
          </a:p>
          <a:p>
            <a:r>
              <a:rPr lang="en-US" dirty="0" smtClean="0"/>
              <a:t>There </a:t>
            </a:r>
            <a:r>
              <a:rPr lang="en-US" dirty="0"/>
              <a:t>is </a:t>
            </a:r>
            <a:r>
              <a:rPr lang="en-US" u="sng" dirty="0"/>
              <a:t>no difference</a:t>
            </a:r>
            <a:r>
              <a:rPr lang="en-US" dirty="0"/>
              <a:t> concerning reimbursement of surgical versus medical ICU patients </a:t>
            </a:r>
          </a:p>
          <a:p>
            <a:r>
              <a:rPr lang="en-US" u="sng" dirty="0"/>
              <a:t>No differences </a:t>
            </a:r>
            <a:r>
              <a:rPr lang="en-US" dirty="0"/>
              <a:t>concerning reimbursement schemes by hospital </a:t>
            </a:r>
            <a:r>
              <a:rPr lang="en-US" dirty="0" smtClean="0"/>
              <a:t>types</a:t>
            </a:r>
          </a:p>
          <a:p>
            <a:endParaRPr lang="en-GB" dirty="0"/>
          </a:p>
          <a:p>
            <a:pPr>
              <a:lnSpc>
                <a:spcPct val="120000"/>
              </a:lnSpc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924164" y="6350265"/>
            <a:ext cx="47307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dvTT86d47313" charset="0"/>
              </a:rPr>
              <a:t>Therapeutic </a:t>
            </a:r>
            <a:r>
              <a:rPr lang="en-US" dirty="0">
                <a:solidFill>
                  <a:schemeClr val="bg1"/>
                </a:solidFill>
                <a:latin typeface="AdvTT86d47313" charset="0"/>
              </a:rPr>
              <a:t>Intervention Scoring </a:t>
            </a:r>
            <a:r>
              <a:rPr lang="en-US" dirty="0" smtClean="0">
                <a:solidFill>
                  <a:schemeClr val="bg1"/>
                </a:solidFill>
                <a:latin typeface="AdvTT86d47313" charset="0"/>
              </a:rPr>
              <a:t>System (TISS)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827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France| Critical care reimbursement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641" y="1252480"/>
            <a:ext cx="8444414" cy="5097785"/>
          </a:xfrm>
        </p:spPr>
        <p:txBody>
          <a:bodyPr>
            <a:normAutofit fontScale="92500" lnSpcReduction="20000"/>
          </a:bodyPr>
          <a:lstStyle/>
          <a:p>
            <a:r>
              <a:rPr lang="en-US" u="sng" dirty="0" smtClean="0"/>
              <a:t>ICU definition </a:t>
            </a:r>
            <a:r>
              <a:rPr lang="en-US" dirty="0" smtClean="0"/>
              <a:t>and strong </a:t>
            </a:r>
            <a:r>
              <a:rPr lang="en-US" dirty="0"/>
              <a:t>recommendation for having an intermediate care unit along with the </a:t>
            </a:r>
            <a:r>
              <a:rPr lang="en-US" dirty="0" smtClean="0"/>
              <a:t>ICU (2002)</a:t>
            </a:r>
          </a:p>
          <a:p>
            <a:r>
              <a:rPr lang="en-US" u="sng" dirty="0" smtClean="0"/>
              <a:t>Nationwide criteria </a:t>
            </a:r>
            <a:r>
              <a:rPr lang="en-US" dirty="0" smtClean="0"/>
              <a:t>for </a:t>
            </a:r>
            <a:r>
              <a:rPr lang="en-US" dirty="0"/>
              <a:t>ICU </a:t>
            </a:r>
            <a:endParaRPr lang="en-US" dirty="0" smtClean="0"/>
          </a:p>
          <a:p>
            <a:pPr lvl="1"/>
            <a:r>
              <a:rPr lang="en-US" dirty="0" smtClean="0"/>
              <a:t>board </a:t>
            </a:r>
            <a:r>
              <a:rPr lang="en-US" dirty="0"/>
              <a:t>certified ICU </a:t>
            </a:r>
            <a:r>
              <a:rPr lang="en-US" dirty="0" smtClean="0"/>
              <a:t>physician </a:t>
            </a:r>
          </a:p>
          <a:p>
            <a:pPr lvl="1"/>
            <a:r>
              <a:rPr lang="en-US" dirty="0" smtClean="0"/>
              <a:t>24-h </a:t>
            </a:r>
            <a:r>
              <a:rPr lang="en-US" dirty="0"/>
              <a:t>coverage by an ICU physician dedicated to the </a:t>
            </a:r>
            <a:r>
              <a:rPr lang="en-US" dirty="0" smtClean="0"/>
              <a:t>ICU</a:t>
            </a:r>
          </a:p>
          <a:p>
            <a:pPr lvl="1"/>
            <a:r>
              <a:rPr lang="en-US" dirty="0" smtClean="0"/>
              <a:t>at </a:t>
            </a:r>
            <a:r>
              <a:rPr lang="en-US" dirty="0"/>
              <a:t>least 1 nurse for 2.5 patients and 1 </a:t>
            </a:r>
            <a:r>
              <a:rPr lang="en-US" dirty="0" smtClean="0"/>
              <a:t>assistant nurse for </a:t>
            </a:r>
            <a:r>
              <a:rPr lang="en-US" dirty="0"/>
              <a:t>4 </a:t>
            </a:r>
            <a:r>
              <a:rPr lang="en-US" dirty="0" smtClean="0"/>
              <a:t>patients</a:t>
            </a:r>
            <a:endParaRPr lang="en-US" dirty="0"/>
          </a:p>
          <a:p>
            <a:r>
              <a:rPr lang="en-US" dirty="0" smtClean="0"/>
              <a:t>On </a:t>
            </a:r>
            <a:r>
              <a:rPr lang="en-US" dirty="0"/>
              <a:t>top of </a:t>
            </a:r>
            <a:r>
              <a:rPr lang="en-US" u="sng" dirty="0"/>
              <a:t>DRG</a:t>
            </a:r>
            <a:r>
              <a:rPr lang="en-US" dirty="0"/>
              <a:t>, French ICUs benefit from a </a:t>
            </a:r>
            <a:r>
              <a:rPr lang="en-US" u="sng" dirty="0" smtClean="0"/>
              <a:t>complementary </a:t>
            </a:r>
            <a:r>
              <a:rPr lang="en-US" u="sng" dirty="0"/>
              <a:t>funding </a:t>
            </a:r>
            <a:r>
              <a:rPr lang="en-US" dirty="0"/>
              <a:t>if the </a:t>
            </a:r>
            <a:r>
              <a:rPr lang="en-US" dirty="0" smtClean="0"/>
              <a:t>follow:</a:t>
            </a:r>
          </a:p>
          <a:p>
            <a:pPr lvl="1"/>
            <a:r>
              <a:rPr lang="en-US" dirty="0" smtClean="0"/>
              <a:t>Nationwide ICU criteria</a:t>
            </a:r>
          </a:p>
          <a:p>
            <a:pPr lvl="1"/>
            <a:r>
              <a:rPr lang="en-US" dirty="0" smtClean="0"/>
              <a:t>SAPS </a:t>
            </a:r>
            <a:r>
              <a:rPr lang="en-US" dirty="0"/>
              <a:t>II &gt; 15 </a:t>
            </a:r>
            <a:endParaRPr lang="en-US" dirty="0" smtClean="0"/>
          </a:p>
          <a:p>
            <a:pPr lvl="1"/>
            <a:r>
              <a:rPr lang="en-US" dirty="0"/>
              <a:t>A</a:t>
            </a:r>
            <a:r>
              <a:rPr lang="en-US" dirty="0" smtClean="0"/>
              <a:t>t </a:t>
            </a:r>
            <a:r>
              <a:rPr lang="en-US" dirty="0"/>
              <a:t>least one specific ICU procedure performed during the ICU stay, such as mechanical </a:t>
            </a:r>
            <a:r>
              <a:rPr lang="en-US" dirty="0" smtClean="0"/>
              <a:t>ventilation</a:t>
            </a:r>
            <a:r>
              <a:rPr lang="en-US" dirty="0"/>
              <a:t>, renal replacement therapy, or vasoactive drugs </a:t>
            </a:r>
            <a:endParaRPr lang="en-US" dirty="0" smtClean="0"/>
          </a:p>
          <a:p>
            <a:pPr lvl="1"/>
            <a:r>
              <a:rPr lang="en-US" dirty="0" smtClean="0"/>
              <a:t>Extra </a:t>
            </a:r>
            <a:r>
              <a:rPr lang="en-US" dirty="0"/>
              <a:t>funding accounts for 60% of the total payment of </a:t>
            </a:r>
            <a:r>
              <a:rPr lang="en-US" dirty="0" smtClean="0"/>
              <a:t>ICUs </a:t>
            </a:r>
            <a:endParaRPr lang="en-US" dirty="0"/>
          </a:p>
          <a:p>
            <a:r>
              <a:rPr lang="en-US" dirty="0"/>
              <a:t>Some expensive drugs, such as modern antifungal </a:t>
            </a:r>
            <a:r>
              <a:rPr lang="en-US" dirty="0" smtClean="0"/>
              <a:t>treatment</a:t>
            </a:r>
            <a:r>
              <a:rPr lang="en-US" dirty="0"/>
              <a:t>, immunoglobulin, and modern chemotherapy, are paid independently from DRG if several criteria are fulfilled: drug belonging to a restricted list (&lt;</a:t>
            </a:r>
            <a:r>
              <a:rPr lang="en-US" dirty="0" smtClean="0"/>
              <a:t>100), </a:t>
            </a:r>
            <a:r>
              <a:rPr lang="en-US" dirty="0"/>
              <a:t>updated every </a:t>
            </a:r>
            <a:r>
              <a:rPr lang="en-US" dirty="0" smtClean="0"/>
              <a:t>year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924163" y="6350265"/>
            <a:ext cx="69288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Simplified Acute Physiology </a:t>
            </a:r>
            <a:r>
              <a:rPr lang="en-US" sz="1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Score (SAPS), </a:t>
            </a:r>
            <a:r>
              <a:rPr lang="en-US" sz="1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sz="1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everity </a:t>
            </a:r>
            <a:r>
              <a:rPr lang="en-US" sz="1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of illness </a:t>
            </a:r>
            <a:r>
              <a:rPr lang="en-US" sz="1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score</a:t>
            </a:r>
            <a:r>
              <a:rPr lang="en-US" sz="1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1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</a:br>
            <a:endParaRPr lang="en-US" sz="1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1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64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641" y="267683"/>
            <a:ext cx="7311996" cy="67211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Germany| </a:t>
            </a:r>
            <a:r>
              <a:rPr lang="en-GB" dirty="0"/>
              <a:t>Critical care reimbursement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641" y="1306282"/>
            <a:ext cx="8430559" cy="4951650"/>
          </a:xfrm>
        </p:spPr>
        <p:txBody>
          <a:bodyPr>
            <a:normAutofit fontScale="92500" lnSpcReduction="20000"/>
          </a:bodyPr>
          <a:lstStyle/>
          <a:p>
            <a:r>
              <a:rPr lang="en-US" u="sng" dirty="0"/>
              <a:t>DRG </a:t>
            </a:r>
            <a:r>
              <a:rPr lang="en-US" u="sng" dirty="0" smtClean="0"/>
              <a:t>system</a:t>
            </a:r>
            <a:r>
              <a:rPr lang="en-US" dirty="0" smtClean="0"/>
              <a:t> using ICD-10 for </a:t>
            </a:r>
            <a:r>
              <a:rPr lang="en-US" dirty="0"/>
              <a:t>diagnoses </a:t>
            </a:r>
            <a:r>
              <a:rPr lang="en-US" dirty="0" smtClean="0"/>
              <a:t>and procedures </a:t>
            </a:r>
            <a:r>
              <a:rPr lang="en-US" dirty="0"/>
              <a:t>listed in the OPS-301 </a:t>
            </a:r>
            <a:endParaRPr lang="en-US" dirty="0" smtClean="0"/>
          </a:p>
          <a:p>
            <a:r>
              <a:rPr lang="en-US" dirty="0" smtClean="0"/>
              <a:t>The basic </a:t>
            </a:r>
            <a:r>
              <a:rPr lang="en-US" dirty="0"/>
              <a:t>DRG code can be modified according to the </a:t>
            </a:r>
            <a:r>
              <a:rPr lang="en-US" u="sng" dirty="0"/>
              <a:t>Patient Clinical Complexity </a:t>
            </a:r>
            <a:r>
              <a:rPr lang="en-US" u="sng" dirty="0" smtClean="0"/>
              <a:t>Level</a:t>
            </a:r>
            <a:r>
              <a:rPr lang="en-US" dirty="0" smtClean="0"/>
              <a:t>:</a:t>
            </a:r>
          </a:p>
          <a:p>
            <a:pPr lvl="1">
              <a:buFont typeface="Arial" charset="0"/>
              <a:buChar char="•"/>
            </a:pPr>
            <a:r>
              <a:rPr lang="en-US" dirty="0"/>
              <a:t>Length of mechanical ventilation (can be coded in intervals starting with a minimum length of 96 h)</a:t>
            </a:r>
          </a:p>
          <a:p>
            <a:pPr lvl="1">
              <a:buFont typeface="Arial" charset="0"/>
              <a:buChar char="•"/>
            </a:pPr>
            <a:r>
              <a:rPr lang="en-US" dirty="0"/>
              <a:t>Intensive care complex treatment: continuous physician’s attendance and a patient’s minimum stay on the ICU of 24 h, and additional points from the combination of a daily assessment of the New Simplified Acute Physiology Score (equal to SAPS II without Glasgow Coma Scale) and an assessment of ten daily activities from the TISS-28 catalogue</a:t>
            </a:r>
          </a:p>
          <a:p>
            <a:pPr lvl="1">
              <a:buFont typeface="Arial" charset="0"/>
              <a:buChar char="•"/>
            </a:pPr>
            <a:r>
              <a:rPr lang="en-US" dirty="0"/>
              <a:t>Complicating procedures or diagnosis: blood products, chemotherapy, central venous catheters, pacemakers, severe inflammatory response syndrome combined with a </a:t>
            </a:r>
            <a:r>
              <a:rPr lang="en-US" dirty="0" smtClean="0"/>
              <a:t>multifactor-approach</a:t>
            </a:r>
            <a:endParaRPr lang="en-US" dirty="0"/>
          </a:p>
          <a:p>
            <a:pPr lvl="1">
              <a:buFont typeface="Arial" charset="0"/>
              <a:buChar char="•"/>
            </a:pPr>
            <a:r>
              <a:rPr lang="en-US" dirty="0" smtClean="0"/>
              <a:t>The increasing </a:t>
            </a:r>
            <a:r>
              <a:rPr lang="en-US" dirty="0"/>
              <a:t>complexity </a:t>
            </a:r>
            <a:r>
              <a:rPr lang="en-US" dirty="0" smtClean="0"/>
              <a:t>requires </a:t>
            </a:r>
            <a:r>
              <a:rPr lang="en-US" dirty="0"/>
              <a:t>a demanding amount of </a:t>
            </a:r>
            <a:r>
              <a:rPr lang="en-US" dirty="0" smtClean="0"/>
              <a:t>documentation </a:t>
            </a:r>
            <a:r>
              <a:rPr lang="en-US" dirty="0"/>
              <a:t>and </a:t>
            </a:r>
            <a:r>
              <a:rPr lang="en-US" dirty="0" smtClean="0"/>
              <a:t>coding</a:t>
            </a:r>
          </a:p>
          <a:p>
            <a:r>
              <a:rPr lang="en-US" u="sng" dirty="0"/>
              <a:t>No differences </a:t>
            </a:r>
            <a:r>
              <a:rPr lang="en-US" dirty="0"/>
              <a:t>concerning reimbursement schemes by hospital types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695365" y="6257932"/>
            <a:ext cx="64902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>
                <a:solidFill>
                  <a:schemeClr val="bg1"/>
                </a:solidFill>
              </a:rPr>
              <a:t>Operationen</a:t>
            </a:r>
            <a:r>
              <a:rPr lang="en-US" sz="1200" dirty="0">
                <a:solidFill>
                  <a:schemeClr val="bg1"/>
                </a:solidFill>
              </a:rPr>
              <a:t>-und </a:t>
            </a:r>
            <a:r>
              <a:rPr lang="en-US" sz="1200" dirty="0" err="1" smtClean="0">
                <a:solidFill>
                  <a:schemeClr val="bg1"/>
                </a:solidFill>
              </a:rPr>
              <a:t>Prozedurenschluessel</a:t>
            </a:r>
            <a:r>
              <a:rPr lang="en-US" sz="1200" dirty="0" smtClean="0">
                <a:solidFill>
                  <a:schemeClr val="bg1"/>
                </a:solidFill>
              </a:rPr>
              <a:t> (operations </a:t>
            </a:r>
            <a:r>
              <a:rPr lang="en-US" sz="1200" dirty="0">
                <a:solidFill>
                  <a:schemeClr val="bg1"/>
                </a:solidFill>
              </a:rPr>
              <a:t>and procedures classification</a:t>
            </a:r>
            <a:r>
              <a:rPr lang="en-US" sz="1200" dirty="0" smtClean="0">
                <a:solidFill>
                  <a:schemeClr val="bg1"/>
                </a:solidFill>
              </a:rPr>
              <a:t>): OPS-301 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24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9247"/>
            <a:ext cx="7869381" cy="67211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Netherlands| </a:t>
            </a:r>
            <a:r>
              <a:rPr lang="en-GB" dirty="0"/>
              <a:t>Critical care reimbursement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131" y="1206032"/>
            <a:ext cx="8716887" cy="5097786"/>
          </a:xfrm>
        </p:spPr>
        <p:txBody>
          <a:bodyPr>
            <a:normAutofit fontScale="92500" lnSpcReduction="20000"/>
          </a:bodyPr>
          <a:lstStyle/>
          <a:p>
            <a:r>
              <a:rPr lang="en-GB" u="sng" dirty="0" smtClean="0"/>
              <a:t>Admission </a:t>
            </a:r>
            <a:r>
              <a:rPr lang="en-GB" u="sng" dirty="0"/>
              <a:t>DRGs </a:t>
            </a:r>
            <a:r>
              <a:rPr lang="en-GB" u="sng" dirty="0" smtClean="0"/>
              <a:t>+ ICU add-ons</a:t>
            </a:r>
          </a:p>
          <a:p>
            <a:r>
              <a:rPr lang="en-GB" u="sng" dirty="0" smtClean="0"/>
              <a:t>During ICU admission</a:t>
            </a:r>
            <a:r>
              <a:rPr lang="en-GB" dirty="0" smtClean="0"/>
              <a:t>, all costs incurred (staffing, equipment, medications, disposables, laboratory testing, diagnostic procedures, and medical consultations) are components of the ICU budget and not part of the DRGs</a:t>
            </a:r>
          </a:p>
          <a:p>
            <a:r>
              <a:rPr lang="en-GB" dirty="0" smtClean="0"/>
              <a:t>The </a:t>
            </a:r>
            <a:r>
              <a:rPr lang="en-GB" dirty="0"/>
              <a:t>ICU incomes are based on add-on products and based on three ICU costing groups reflecting ICU complexity levels, arbitrarily divided into less than 1,000, 1,000 to 1999, and more than 2,000 days of mechanical ventilation per </a:t>
            </a:r>
            <a:r>
              <a:rPr lang="en-GB" dirty="0" smtClean="0"/>
              <a:t>year </a:t>
            </a:r>
            <a:endParaRPr lang="en-GB" dirty="0"/>
          </a:p>
          <a:p>
            <a:r>
              <a:rPr lang="en-GB" dirty="0"/>
              <a:t>Costs are reimbursed for fixed prices </a:t>
            </a:r>
            <a:r>
              <a:rPr lang="en-GB" dirty="0" smtClean="0"/>
              <a:t>per:</a:t>
            </a:r>
            <a:endParaRPr lang="en-GB" dirty="0" smtClean="0"/>
          </a:p>
          <a:p>
            <a:pPr lvl="1"/>
            <a:r>
              <a:rPr lang="en-GB" dirty="0" smtClean="0"/>
              <a:t>treatment day</a:t>
            </a:r>
          </a:p>
          <a:p>
            <a:pPr lvl="1"/>
            <a:r>
              <a:rPr lang="en-GB" dirty="0" smtClean="0"/>
              <a:t>additional </a:t>
            </a:r>
            <a:r>
              <a:rPr lang="en-GB" dirty="0"/>
              <a:t>admission </a:t>
            </a:r>
            <a:r>
              <a:rPr lang="en-GB" dirty="0" smtClean="0"/>
              <a:t>charge </a:t>
            </a:r>
            <a:r>
              <a:rPr lang="en-GB" dirty="0"/>
              <a:t>(only first day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(</a:t>
            </a:r>
            <a:r>
              <a:rPr lang="en-GB" dirty="0"/>
              <a:t>non)invasive ventilation </a:t>
            </a:r>
            <a:endParaRPr lang="en-GB" dirty="0" smtClean="0"/>
          </a:p>
          <a:p>
            <a:pPr lvl="1"/>
            <a:r>
              <a:rPr lang="en-GB" dirty="0" smtClean="0"/>
              <a:t>and </a:t>
            </a:r>
            <a:r>
              <a:rPr lang="en-GB" dirty="0" err="1"/>
              <a:t>haemodiafiltration</a:t>
            </a:r>
            <a:r>
              <a:rPr lang="en-GB" dirty="0"/>
              <a:t> </a:t>
            </a:r>
            <a:r>
              <a:rPr lang="en-GB" dirty="0" smtClean="0"/>
              <a:t>surcharge </a:t>
            </a:r>
            <a:r>
              <a:rPr lang="en-GB" dirty="0"/>
              <a:t>fees </a:t>
            </a:r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/>
              <a:t>few expensive medications, such </a:t>
            </a:r>
            <a:r>
              <a:rPr lang="en-GB" dirty="0" err="1"/>
              <a:t>echinocandins</a:t>
            </a:r>
            <a:r>
              <a:rPr lang="en-GB" dirty="0"/>
              <a:t>, can be additionally </a:t>
            </a:r>
            <a:r>
              <a:rPr lang="en-GB" dirty="0" smtClean="0"/>
              <a:t>reimbursed</a:t>
            </a:r>
          </a:p>
          <a:p>
            <a:r>
              <a:rPr lang="en-US" u="sng" dirty="0"/>
              <a:t>No differences </a:t>
            </a:r>
            <a:r>
              <a:rPr lang="en-US" dirty="0"/>
              <a:t>concerning reimbursement schemes by hospital </a:t>
            </a:r>
            <a:r>
              <a:rPr lang="en-US" dirty="0" smtClean="0"/>
              <a:t>types</a:t>
            </a:r>
            <a:endParaRPr lang="en-GB" dirty="0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43377243"/>
      </p:ext>
    </p:extLst>
  </p:cSld>
  <p:clrMapOvr>
    <a:masterClrMapping/>
  </p:clrMapOvr>
</p:sld>
</file>

<file path=ppt/theme/theme1.xml><?xml version="1.0" encoding="utf-8"?>
<a:theme xmlns:a="http://schemas.openxmlformats.org/drawingml/2006/main" name="20141108_orçamen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20141108_orçamento.potm</Template>
  <TotalTime>13103</TotalTime>
  <Words>1319</Words>
  <Application>Microsoft Macintosh PowerPoint</Application>
  <PresentationFormat>On-screen Show (4:3)</PresentationFormat>
  <Paragraphs>156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AdvTT86d47313</vt:lpstr>
      <vt:lpstr>AdvTTe45e47d2</vt:lpstr>
      <vt:lpstr>Arial Narrow</vt:lpstr>
      <vt:lpstr>Calibri</vt:lpstr>
      <vt:lpstr>Mangal</vt:lpstr>
      <vt:lpstr>ＭＳ Ｐゴシック</vt:lpstr>
      <vt:lpstr>Trebuchet MS</vt:lpstr>
      <vt:lpstr>Arial</vt:lpstr>
      <vt:lpstr>20141108_orçamento</vt:lpstr>
      <vt:lpstr>How is intensive care reimbursed? Country experiences</vt:lpstr>
      <vt:lpstr>Intensive care</vt:lpstr>
      <vt:lpstr>Intensive care units in selected countries</vt:lpstr>
      <vt:lpstr>Austria | Critical care</vt:lpstr>
      <vt:lpstr>Austria | Critical care reimbursement</vt:lpstr>
      <vt:lpstr>Denmark| Critical care reimbursement</vt:lpstr>
      <vt:lpstr>France| Critical care reimbursement</vt:lpstr>
      <vt:lpstr>Germany| Critical care reimbursement</vt:lpstr>
      <vt:lpstr>Netherlands| Critical care reimbursement</vt:lpstr>
      <vt:lpstr>Portugal| Critical care reimbursement</vt:lpstr>
      <vt:lpstr>UK| Critical care reimbursement</vt:lpstr>
      <vt:lpstr>More reading</vt:lpstr>
    </vt:vector>
  </TitlesOfParts>
  <Manager>Szabolcs Szigeti</Manager>
  <Company>prepared for the Word Health Organization</Company>
  <LinksUpToDate>false</LinksUpToDate>
  <SharedDoc>false</SharedDoc>
  <HyperlinkBase/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 of Indicators</dc:title>
  <dc:subject>Measure and Assess TB financing reforms in Armenia</dc:subject>
  <dc:creator>Alexandre Lourenço</dc:creator>
  <dc:description> </dc:description>
  <cp:lastModifiedBy>Triin Habicht</cp:lastModifiedBy>
  <cp:revision>178</cp:revision>
  <dcterms:created xsi:type="dcterms:W3CDTF">2014-11-07T09:16:02Z</dcterms:created>
  <dcterms:modified xsi:type="dcterms:W3CDTF">2016-12-20T04:38:26Z</dcterms:modified>
</cp:coreProperties>
</file>